
<file path=[Content_Types].xml><?xml version="1.0" encoding="utf-8"?>
<Types xmlns="http://schemas.openxmlformats.org/package/2006/content-types">
  <Default Extension="HEIC" ContentType="image/heic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sldIdLst>
    <p:sldId id="256" r:id="rId5"/>
    <p:sldId id="257" r:id="rId6"/>
    <p:sldId id="258" r:id="rId7"/>
    <p:sldId id="326" r:id="rId8"/>
    <p:sldId id="327" r:id="rId9"/>
    <p:sldId id="259" r:id="rId10"/>
    <p:sldId id="260" r:id="rId11"/>
    <p:sldId id="332" r:id="rId12"/>
    <p:sldId id="261" r:id="rId13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93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718"/>
  </p:normalViewPr>
  <p:slideViewPr>
    <p:cSldViewPr snapToGrid="0">
      <p:cViewPr varScale="1">
        <p:scale>
          <a:sx n="113" d="100"/>
          <a:sy n="113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487ADD9-2083-264C-A652-8D52D02F7E72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97DC217-DF71-1A49-B3EA-559F1F43B0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42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3" y="1122363"/>
            <a:ext cx="7096933" cy="2387600"/>
          </a:xfrm>
        </p:spPr>
        <p:txBody>
          <a:bodyPr anchor="b">
            <a:noAutofit/>
          </a:bodyPr>
          <a:lstStyle>
            <a:lvl1pPr algn="l">
              <a:defRPr sz="60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3" y="3602038"/>
            <a:ext cx="9500507" cy="806675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C79249-FDC0-364D-A734-AE1DE1605D28}"/>
              </a:ext>
            </a:extLst>
          </p:cNvPr>
          <p:cNvSpPr/>
          <p:nvPr userDrawn="1"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02465C8-266D-104C-9C49-323DF4A8277E}"/>
              </a:ext>
            </a:extLst>
          </p:cNvPr>
          <p:cNvSpPr/>
          <p:nvPr userDrawn="1"/>
        </p:nvSpPr>
        <p:spPr>
          <a:xfrm>
            <a:off x="583746" y="4960030"/>
            <a:ext cx="1551214" cy="1551214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7979A1C-BF60-B345-A664-2E4F7A3461EB}"/>
              </a:ext>
            </a:extLst>
          </p:cNvPr>
          <p:cNvSpPr/>
          <p:nvPr userDrawn="1"/>
        </p:nvSpPr>
        <p:spPr>
          <a:xfrm>
            <a:off x="1" y="4571999"/>
            <a:ext cx="1118508" cy="1118508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080B3E-915C-2D4C-8608-596E1BFD6387}"/>
              </a:ext>
            </a:extLst>
          </p:cNvPr>
          <p:cNvSpPr/>
          <p:nvPr userDrawn="1"/>
        </p:nvSpPr>
        <p:spPr>
          <a:xfrm>
            <a:off x="1" y="5739492"/>
            <a:ext cx="1118508" cy="1118508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5FBB50-09C8-B64E-AE57-67C5E70810CB}"/>
              </a:ext>
            </a:extLst>
          </p:cNvPr>
          <p:cNvGrpSpPr/>
          <p:nvPr userDrawn="1"/>
        </p:nvGrpSpPr>
        <p:grpSpPr>
          <a:xfrm>
            <a:off x="8264427" y="-3419"/>
            <a:ext cx="3927573" cy="3165022"/>
            <a:chOff x="9857014" y="13834"/>
            <a:chExt cx="2334986" cy="188164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FBF1E52-11FA-DC48-B7AD-75734232FFE8}"/>
                </a:ext>
              </a:extLst>
            </p:cNvPr>
            <p:cNvSpPr/>
            <p:nvPr userDrawn="1"/>
          </p:nvSpPr>
          <p:spPr>
            <a:xfrm rot="5400000" flipH="1" flipV="1">
              <a:off x="10667433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850B620-49F5-3748-84AF-682555D52792}"/>
                </a:ext>
              </a:extLst>
            </p:cNvPr>
            <p:cNvSpPr/>
            <p:nvPr userDrawn="1"/>
          </p:nvSpPr>
          <p:spPr>
            <a:xfrm rot="16200000" flipV="1">
              <a:off x="9499940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BC68F289-2744-2F48-893A-3F17911625C8}"/>
              </a:ext>
            </a:extLst>
          </p:cNvPr>
          <p:cNvSpPr/>
          <p:nvPr userDrawn="1"/>
        </p:nvSpPr>
        <p:spPr>
          <a:xfrm>
            <a:off x="0" y="-1"/>
            <a:ext cx="1167493" cy="1167493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9E240E8A-950E-7946-826C-415CB5DACA43}"/>
              </a:ext>
            </a:extLst>
          </p:cNvPr>
          <p:cNvSpPr/>
          <p:nvPr userDrawn="1"/>
        </p:nvSpPr>
        <p:spPr>
          <a:xfrm>
            <a:off x="11024507" y="4580708"/>
            <a:ext cx="1167493" cy="2277292"/>
          </a:xfrm>
          <a:custGeom>
            <a:avLst/>
            <a:gdLst>
              <a:gd name="connsiteX0" fmla="*/ 1167473 w 1167493"/>
              <a:gd name="connsiteY0" fmla="*/ 0 h 2272167"/>
              <a:gd name="connsiteX1" fmla="*/ 1167493 w 1167493"/>
              <a:gd name="connsiteY1" fmla="*/ 0 h 2272167"/>
              <a:gd name="connsiteX2" fmla="*/ 1167493 w 1167493"/>
              <a:gd name="connsiteY2" fmla="*/ 492960 h 2272167"/>
              <a:gd name="connsiteX3" fmla="*/ 1167493 w 1167493"/>
              <a:gd name="connsiteY3" fmla="*/ 720385 h 2272167"/>
              <a:gd name="connsiteX4" fmla="*/ 1167493 w 1167493"/>
              <a:gd name="connsiteY4" fmla="*/ 2272167 h 2272167"/>
              <a:gd name="connsiteX5" fmla="*/ 0 w 1167493"/>
              <a:gd name="connsiteY5" fmla="*/ 2272167 h 2272167"/>
              <a:gd name="connsiteX6" fmla="*/ 0 w 1167493"/>
              <a:gd name="connsiteY6" fmla="*/ 1898074 h 2272167"/>
              <a:gd name="connsiteX7" fmla="*/ 0 w 1167493"/>
              <a:gd name="connsiteY7" fmla="*/ 1271597 h 2272167"/>
              <a:gd name="connsiteX8" fmla="*/ 0 w 1167493"/>
              <a:gd name="connsiteY8" fmla="*/ 1177688 h 2272167"/>
              <a:gd name="connsiteX9" fmla="*/ 1048124 w 1167493"/>
              <a:gd name="connsiteY9" fmla="*/ 6080 h 2272167"/>
              <a:gd name="connsiteX10" fmla="*/ 1167473 w 1167493"/>
              <a:gd name="connsiteY10" fmla="*/ 0 h 227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7493" h="2272167">
                <a:moveTo>
                  <a:pt x="1167473" y="0"/>
                </a:moveTo>
                <a:lnTo>
                  <a:pt x="1167493" y="0"/>
                </a:lnTo>
                <a:lnTo>
                  <a:pt x="1167493" y="492960"/>
                </a:lnTo>
                <a:lnTo>
                  <a:pt x="1167493" y="720385"/>
                </a:lnTo>
                <a:lnTo>
                  <a:pt x="1167493" y="2272167"/>
                </a:lnTo>
                <a:lnTo>
                  <a:pt x="0" y="2272167"/>
                </a:lnTo>
                <a:lnTo>
                  <a:pt x="0" y="1898074"/>
                </a:lnTo>
                <a:lnTo>
                  <a:pt x="0" y="1271597"/>
                </a:lnTo>
                <a:lnTo>
                  <a:pt x="0" y="1177688"/>
                </a:lnTo>
                <a:cubicBezTo>
                  <a:pt x="0" y="567919"/>
                  <a:pt x="459408" y="66389"/>
                  <a:pt x="1048124" y="6080"/>
                </a:cubicBezTo>
                <a:lnTo>
                  <a:pt x="116747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me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rot="5400000" flipH="1">
            <a:off x="1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87561"/>
            <a:ext cx="9779182" cy="336681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5F02DCD1-2C6B-F948-9F72-3BB0CF3D512E}" type="datetime1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275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528203"/>
            <a:ext cx="4663440" cy="28286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1C9832-A021-954E-A34F-2988D1189AE9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61BC34-DFBF-2D4F-B463-FCFBC08391FF}"/>
              </a:ext>
            </a:extLst>
          </p:cNvPr>
          <p:cNvGrpSpPr/>
          <p:nvPr userDrawn="1"/>
        </p:nvGrpSpPr>
        <p:grpSpPr>
          <a:xfrm>
            <a:off x="8082092" y="5590903"/>
            <a:ext cx="1572380" cy="1267097"/>
            <a:chOff x="7413403" y="4976359"/>
            <a:chExt cx="2334986" cy="1881641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5C37C19-F268-4A43-A0D4-3B1B38D48952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4F760E5-9D5D-E44F-AEBF-20CA8DE87D11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</p:grp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C1583C39-01BF-7F43-854C-FBB4E9AB6B0C}" type="datetime1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83235" y="2528203"/>
            <a:ext cx="4663440" cy="28286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B33DABA-7BF5-1147-BA5E-63B92F220E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167493" y="2005689"/>
            <a:ext cx="4663440" cy="52251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B05BEE9-8BC0-EC44-B913-DB6426DF2EA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83235" y="2005689"/>
            <a:ext cx="4663440" cy="52251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912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1" y="2526318"/>
            <a:ext cx="3218688" cy="28286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rot="5400000">
            <a:off x="8580896" y="0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>
            <a:off x="-2364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1C9832-A021-954E-A34F-2988D1189AE9}"/>
              </a:ext>
            </a:extLst>
          </p:cNvPr>
          <p:cNvSpPr/>
          <p:nvPr userDrawn="1"/>
        </p:nvSpPr>
        <p:spPr>
          <a:xfrm rot="5400000" flipH="1">
            <a:off x="11258144" y="5924144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61BC34-DFBF-2D4F-B463-FCFBC08391FF}"/>
              </a:ext>
            </a:extLst>
          </p:cNvPr>
          <p:cNvGrpSpPr/>
          <p:nvPr userDrawn="1"/>
        </p:nvGrpSpPr>
        <p:grpSpPr>
          <a:xfrm>
            <a:off x="2587417" y="5590903"/>
            <a:ext cx="1572380" cy="1267097"/>
            <a:chOff x="7413403" y="4976359"/>
            <a:chExt cx="2334986" cy="1881641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5C37C19-F268-4A43-A0D4-3B1B38D48952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4F760E5-9D5D-E44F-AEBF-20CA8DE87D11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</p:grp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6711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4B103E64-1627-9140-8127-1849FED275E1}" type="datetime1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83787" y="2526318"/>
            <a:ext cx="3173279" cy="28286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B33DABA-7BF5-1147-BA5E-63B92F220E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167493" y="2003804"/>
            <a:ext cx="3173278" cy="52251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B05BEE9-8BC0-EC44-B913-DB6426DF2EA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83788" y="2003804"/>
            <a:ext cx="3173278" cy="52251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3D62993-A055-DF4F-9286-4FFE3A5C7FD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200082" y="2526318"/>
            <a:ext cx="3173279" cy="28286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896DA2E-4448-254C-86D1-9E16E63CC6A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00083" y="2003804"/>
            <a:ext cx="3173278" cy="52251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976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4" y="1122363"/>
            <a:ext cx="6220278" cy="2387600"/>
          </a:xfrm>
        </p:spPr>
        <p:txBody>
          <a:bodyPr anchor="b">
            <a:noAutofit/>
          </a:bodyPr>
          <a:lstStyle>
            <a:lvl1pPr algn="l">
              <a:defRPr sz="60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3" y="3602038"/>
            <a:ext cx="6220277" cy="2247219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C79249-FDC0-364D-A734-AE1DE1605D28}"/>
              </a:ext>
            </a:extLst>
          </p:cNvPr>
          <p:cNvSpPr/>
          <p:nvPr userDrawn="1"/>
        </p:nvSpPr>
        <p:spPr>
          <a:xfrm>
            <a:off x="8264426" y="0"/>
            <a:ext cx="39275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5FBB50-09C8-B64E-AE57-67C5E70810CB}"/>
              </a:ext>
            </a:extLst>
          </p:cNvPr>
          <p:cNvGrpSpPr/>
          <p:nvPr userDrawn="1"/>
        </p:nvGrpSpPr>
        <p:grpSpPr>
          <a:xfrm>
            <a:off x="8264427" y="3685939"/>
            <a:ext cx="3927573" cy="3178856"/>
            <a:chOff x="9857014" y="13834"/>
            <a:chExt cx="2334986" cy="188164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FBF1E52-11FA-DC48-B7AD-75734232FFE8}"/>
                </a:ext>
              </a:extLst>
            </p:cNvPr>
            <p:cNvSpPr/>
            <p:nvPr userDrawn="1"/>
          </p:nvSpPr>
          <p:spPr>
            <a:xfrm rot="5400000" flipH="1" flipV="1">
              <a:off x="10667433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850B620-49F5-3748-84AF-682555D52792}"/>
                </a:ext>
              </a:extLst>
            </p:cNvPr>
            <p:cNvSpPr/>
            <p:nvPr userDrawn="1"/>
          </p:nvSpPr>
          <p:spPr>
            <a:xfrm rot="16200000" flipV="1">
              <a:off x="9499940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BC68F289-2744-2F48-893A-3F17911625C8}"/>
              </a:ext>
            </a:extLst>
          </p:cNvPr>
          <p:cNvSpPr/>
          <p:nvPr userDrawn="1"/>
        </p:nvSpPr>
        <p:spPr>
          <a:xfrm>
            <a:off x="0" y="-1"/>
            <a:ext cx="1167493" cy="1167493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9563C76-BC00-DE47-88F5-C24D3CE3325A}"/>
              </a:ext>
            </a:extLst>
          </p:cNvPr>
          <p:cNvSpPr/>
          <p:nvPr userDrawn="1"/>
        </p:nvSpPr>
        <p:spPr>
          <a:xfrm>
            <a:off x="10228214" y="-1"/>
            <a:ext cx="1963787" cy="3178856"/>
          </a:xfrm>
          <a:custGeom>
            <a:avLst/>
            <a:gdLst>
              <a:gd name="connsiteX0" fmla="*/ 0 w 1963787"/>
              <a:gd name="connsiteY0" fmla="*/ 0 h 3178856"/>
              <a:gd name="connsiteX1" fmla="*/ 1963787 w 1963787"/>
              <a:gd name="connsiteY1" fmla="*/ 0 h 3178856"/>
              <a:gd name="connsiteX2" fmla="*/ 1963787 w 1963787"/>
              <a:gd name="connsiteY2" fmla="*/ 1967129 h 3178856"/>
              <a:gd name="connsiteX3" fmla="*/ 1963787 w 1963787"/>
              <a:gd name="connsiteY3" fmla="*/ 2349671 h 3178856"/>
              <a:gd name="connsiteX4" fmla="*/ 1963787 w 1963787"/>
              <a:gd name="connsiteY4" fmla="*/ 3178856 h 3178856"/>
              <a:gd name="connsiteX5" fmla="*/ 1963753 w 1963787"/>
              <a:gd name="connsiteY5" fmla="*/ 3178856 h 3178856"/>
              <a:gd name="connsiteX6" fmla="*/ 1763002 w 1963787"/>
              <a:gd name="connsiteY6" fmla="*/ 3168629 h 3178856"/>
              <a:gd name="connsiteX7" fmla="*/ 0 w 1963787"/>
              <a:gd name="connsiteY7" fmla="*/ 1197921 h 3178856"/>
              <a:gd name="connsiteX8" fmla="*/ 0 w 1963787"/>
              <a:gd name="connsiteY8" fmla="*/ 1039961 h 3178856"/>
              <a:gd name="connsiteX9" fmla="*/ 0 w 1963787"/>
              <a:gd name="connsiteY9" fmla="*/ 0 h 317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63787" h="3178856">
                <a:moveTo>
                  <a:pt x="0" y="0"/>
                </a:moveTo>
                <a:lnTo>
                  <a:pt x="1963787" y="0"/>
                </a:lnTo>
                <a:lnTo>
                  <a:pt x="1963787" y="1967129"/>
                </a:lnTo>
                <a:lnTo>
                  <a:pt x="1963787" y="2349671"/>
                </a:lnTo>
                <a:lnTo>
                  <a:pt x="1963787" y="3178856"/>
                </a:lnTo>
                <a:lnTo>
                  <a:pt x="1963753" y="3178856"/>
                </a:lnTo>
                <a:lnTo>
                  <a:pt x="1763002" y="3168629"/>
                </a:lnTo>
                <a:cubicBezTo>
                  <a:pt x="772749" y="3067186"/>
                  <a:pt x="0" y="2223585"/>
                  <a:pt x="0" y="1197921"/>
                </a:cubicBezTo>
                <a:lnTo>
                  <a:pt x="0" y="1039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706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6DBA-AC73-4D9F-AA73-99D8A194BB8F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65EA8-CFB4-44D0-A2F6-DD8D80B33B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790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17467"/>
            <a:ext cx="9779182" cy="3366815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1C9832-A021-954E-A34F-2988D1189AE9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61BC34-DFBF-2D4F-B463-FCFBC08391FF}"/>
              </a:ext>
            </a:extLst>
          </p:cNvPr>
          <p:cNvGrpSpPr/>
          <p:nvPr userDrawn="1"/>
        </p:nvGrpSpPr>
        <p:grpSpPr>
          <a:xfrm>
            <a:off x="8082092" y="5590903"/>
            <a:ext cx="1572380" cy="1267097"/>
            <a:chOff x="7413403" y="4976359"/>
            <a:chExt cx="2334986" cy="1881641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5C37C19-F268-4A43-A0D4-3B1B38D48952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4F760E5-9D5D-E44F-AEBF-20CA8DE87D11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</p:grp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DD9C8446-696E-6942-B6C8-CC9CAD0B34E0}" type="datetime1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62587F-7496-384A-AF40-18FC8CF0709D}"/>
              </a:ext>
            </a:extLst>
          </p:cNvPr>
          <p:cNvSpPr/>
          <p:nvPr userDrawn="1"/>
        </p:nvSpPr>
        <p:spPr>
          <a:xfrm>
            <a:off x="0" y="2286002"/>
            <a:ext cx="12208822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4DB028B-A475-224B-B675-A15A56CAD0BF}"/>
              </a:ext>
            </a:extLst>
          </p:cNvPr>
          <p:cNvSpPr/>
          <p:nvPr userDrawn="1"/>
        </p:nvSpPr>
        <p:spPr>
          <a:xfrm flipH="1">
            <a:off x="8597718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1C34955-105B-4D4D-B51D-754C5D38A85D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734DEB1-EC02-2E42-9292-4ADD115060A5}"/>
              </a:ext>
            </a:extLst>
          </p:cNvPr>
          <p:cNvSpPr/>
          <p:nvPr userDrawn="1"/>
        </p:nvSpPr>
        <p:spPr>
          <a:xfrm rot="5400000" flipH="1" flipV="1">
            <a:off x="10344100" y="438098"/>
            <a:ext cx="2285999" cy="1409801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E932F0D-7FC3-634B-932C-3625C16C8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7492" y="2653167"/>
            <a:ext cx="9779183" cy="3436483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5D4F5-F69B-42F6-8A9D-330F696E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fld id="{F5592931-05C6-8543-8B6E-A8BD29BD5C2B}" type="datetime1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9A23A-2238-4904-8692-9F2DAE8B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8" y="6356350"/>
            <a:ext cx="1604682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067EACEC-C2DD-EA42-8504-176673AD1F20}"/>
              </a:ext>
            </a:extLst>
          </p:cNvPr>
          <p:cNvSpPr/>
          <p:nvPr userDrawn="1"/>
        </p:nvSpPr>
        <p:spPr>
          <a:xfrm>
            <a:off x="0" y="0"/>
            <a:ext cx="8025490" cy="6858000"/>
          </a:xfrm>
          <a:custGeom>
            <a:avLst/>
            <a:gdLst>
              <a:gd name="connsiteX0" fmla="*/ 0 w 8025490"/>
              <a:gd name="connsiteY0" fmla="*/ 0 h 6858000"/>
              <a:gd name="connsiteX1" fmla="*/ 4596490 w 8025490"/>
              <a:gd name="connsiteY1" fmla="*/ 0 h 6858000"/>
              <a:gd name="connsiteX2" fmla="*/ 8025490 w 8025490"/>
              <a:gd name="connsiteY2" fmla="*/ 3429000 h 6858000"/>
              <a:gd name="connsiteX3" fmla="*/ 4596490 w 8025490"/>
              <a:gd name="connsiteY3" fmla="*/ 6858000 h 6858000"/>
              <a:gd name="connsiteX4" fmla="*/ 0 w 802549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5490" h="6858000">
                <a:moveTo>
                  <a:pt x="0" y="0"/>
                </a:moveTo>
                <a:lnTo>
                  <a:pt x="4596490" y="0"/>
                </a:lnTo>
                <a:cubicBezTo>
                  <a:pt x="6490274" y="0"/>
                  <a:pt x="8025490" y="1535216"/>
                  <a:pt x="8025490" y="3429000"/>
                </a:cubicBezTo>
                <a:cubicBezTo>
                  <a:pt x="8025490" y="5322784"/>
                  <a:pt x="6490274" y="6858000"/>
                  <a:pt x="4596490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4" y="1059400"/>
            <a:ext cx="6245912" cy="2387600"/>
          </a:xfrm>
        </p:spPr>
        <p:txBody>
          <a:bodyPr anchor="b">
            <a:noAutofit/>
          </a:bodyPr>
          <a:lstStyle>
            <a:lvl1pPr algn="l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4" y="3539075"/>
            <a:ext cx="6245912" cy="1406101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9843C7E-5704-7A46-8974-F3BFA42E7310}"/>
              </a:ext>
            </a:extLst>
          </p:cNvPr>
          <p:cNvGrpSpPr/>
          <p:nvPr userDrawn="1"/>
        </p:nvGrpSpPr>
        <p:grpSpPr>
          <a:xfrm rot="16200000">
            <a:off x="8286528" y="2207195"/>
            <a:ext cx="3032351" cy="2443610"/>
            <a:chOff x="9857014" y="13834"/>
            <a:chExt cx="2334986" cy="188164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FBF1E52-11FA-DC48-B7AD-75734232FFE8}"/>
                </a:ext>
              </a:extLst>
            </p:cNvPr>
            <p:cNvSpPr/>
            <p:nvPr userDrawn="1"/>
          </p:nvSpPr>
          <p:spPr>
            <a:xfrm rot="5400000" flipH="1" flipV="1">
              <a:off x="10667433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850B620-49F5-3748-84AF-682555D52792}"/>
                </a:ext>
              </a:extLst>
            </p:cNvPr>
            <p:cNvSpPr/>
            <p:nvPr userDrawn="1"/>
          </p:nvSpPr>
          <p:spPr>
            <a:xfrm rot="16200000" flipV="1">
              <a:off x="9499940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7" name="Freeform 16">
            <a:extLst>
              <a:ext uri="{FF2B5EF4-FFF2-40B4-BE49-F238E27FC236}">
                <a16:creationId xmlns:a16="http://schemas.microsoft.com/office/drawing/2014/main" id="{0B179973-08D2-EF40-B516-35E75E906394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6C811FF3-E48A-194D-8022-65F8C3A17449}"/>
              </a:ext>
            </a:extLst>
          </p:cNvPr>
          <p:cNvSpPr/>
          <p:nvPr userDrawn="1"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52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87561"/>
            <a:ext cx="9779182" cy="3366815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rot="5400000" flipH="1">
            <a:off x="1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7E7AB22C-8B7E-9B4A-8C65-396C3C874D86}" type="datetime1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81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ar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BA2A58C-57B7-834C-8F5C-3299322411B1}"/>
              </a:ext>
            </a:extLst>
          </p:cNvPr>
          <p:cNvGrpSpPr/>
          <p:nvPr userDrawn="1"/>
        </p:nvGrpSpPr>
        <p:grpSpPr>
          <a:xfrm rot="16200000">
            <a:off x="10772262" y="152641"/>
            <a:ext cx="1572380" cy="1267097"/>
            <a:chOff x="7413403" y="4976359"/>
            <a:chExt cx="2334986" cy="1881641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01D8067-144A-FE48-AF1E-529B662DCAD3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ECA7D87-C78C-C140-AA28-C0FB20209045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87563"/>
            <a:ext cx="9779182" cy="3366813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8CE9AC2A-20AD-8C48-B5EB-B5322BDBCDEE}" type="datetime1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945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721" y="1684338"/>
            <a:ext cx="8594558" cy="2810460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91C146-F9A8-9A4C-9508-8590923B8D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519405"/>
            <a:ext cx="1364297" cy="1094521"/>
          </a:xfrm>
        </p:spPr>
        <p:txBody>
          <a:bodyPr>
            <a:noAutofit/>
          </a:bodyPr>
          <a:lstStyle>
            <a:lvl1pPr marL="0" indent="0" algn="ctr">
              <a:buNone/>
              <a:defRPr sz="23900" b="1">
                <a:solidFill>
                  <a:schemeClr val="accent1">
                    <a:lumMod val="75000"/>
                  </a:schemeClr>
                </a:solidFill>
                <a:latin typeface="Tenorite" pitchFamily="2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22D6C2B-78AC-DD47-9289-067C968B06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81813" y="4494213"/>
            <a:ext cx="3511550" cy="679450"/>
          </a:xfrm>
        </p:spPr>
        <p:txBody>
          <a:bodyPr>
            <a:no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 algn="r">
              <a:buNone/>
              <a:defRPr sz="1800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 algn="r">
              <a:buNone/>
              <a:defRPr sz="1600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 algn="r">
              <a:buNone/>
              <a:defRPr sz="1400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 algn="r">
              <a:buNone/>
              <a:defRPr sz="1400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12193CD-03AD-D74D-A5CD-747A9B53F4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09104" y="3399692"/>
            <a:ext cx="1364297" cy="1094521"/>
          </a:xfrm>
        </p:spPr>
        <p:txBody>
          <a:bodyPr>
            <a:noAutofit/>
          </a:bodyPr>
          <a:lstStyle>
            <a:lvl1pPr marL="0" indent="0" algn="ctr">
              <a:buNone/>
              <a:defRPr sz="23900" b="1">
                <a:solidFill>
                  <a:schemeClr val="accent1">
                    <a:lumMod val="75000"/>
                  </a:schemeClr>
                </a:solidFill>
                <a:latin typeface="Tenorite" pitchFamily="2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fld id="{4CF75428-5BE0-934D-BB71-675F8E23A386}" type="datetime1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28C225EC-F6EF-1144-834A-F0B91974AA41}"/>
              </a:ext>
            </a:extLst>
          </p:cNvPr>
          <p:cNvSpPr/>
          <p:nvPr userDrawn="1"/>
        </p:nvSpPr>
        <p:spPr>
          <a:xfrm>
            <a:off x="0" y="-1664"/>
            <a:ext cx="9857012" cy="68596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1E40CEAF-B1BB-174E-A798-3BA60D9C0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30" y="381000"/>
            <a:ext cx="8401624" cy="1325563"/>
          </a:xfrm>
        </p:spPr>
        <p:txBody>
          <a:bodyPr lIns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429" y="2227758"/>
            <a:ext cx="1200374" cy="120124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23351" y="2426400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23350" y="2811646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Picture Placeholder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95813" y="2227758"/>
            <a:ext cx="1200374" cy="120124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70817" y="2422565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70816" y="2807811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0429" y="4254273"/>
            <a:ext cx="1200374" cy="120124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5A429D4E-B795-4E55-852E-9E161F9EB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23351" y="4498793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41D297CB-52EE-4DE4-AEAC-CD4AAF2BF1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23350" y="4884039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Picture Placeholder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95813" y="4254273"/>
            <a:ext cx="1200374" cy="120124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AD7B736B-3A10-499F-8F23-4437982C82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70817" y="4498793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07165540-290D-4A38-87DE-F52B05BD6A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70816" y="4884039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569803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9A85C5CA-AE29-AB4C-8F85-0373C72001D8}" type="datetime1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1106" y="6356350"/>
            <a:ext cx="4114800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2334" y="6356350"/>
            <a:ext cx="1167495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AB3BC7E-B34F-EF47-B125-1574C5484E22}"/>
              </a:ext>
            </a:extLst>
          </p:cNvPr>
          <p:cNvSpPr/>
          <p:nvPr userDrawn="1"/>
        </p:nvSpPr>
        <p:spPr>
          <a:xfrm rot="16200000" flipV="1">
            <a:off x="9499940" y="355410"/>
            <a:ext cx="1881641" cy="1167493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7CBC82D0-4F72-C649-8B7F-D4B087957B6C}"/>
              </a:ext>
            </a:extLst>
          </p:cNvPr>
          <p:cNvSpPr/>
          <p:nvPr userDrawn="1"/>
        </p:nvSpPr>
        <p:spPr>
          <a:xfrm flipH="1">
            <a:off x="10866436" y="1879977"/>
            <a:ext cx="1325563" cy="1325563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9383F23A-D872-2A4C-B386-A9D269BE694D}"/>
              </a:ext>
            </a:extLst>
          </p:cNvPr>
          <p:cNvSpPr/>
          <p:nvPr userDrawn="1"/>
        </p:nvSpPr>
        <p:spPr>
          <a:xfrm>
            <a:off x="11024507" y="-1664"/>
            <a:ext cx="1167494" cy="1881641"/>
          </a:xfrm>
          <a:custGeom>
            <a:avLst/>
            <a:gdLst>
              <a:gd name="connsiteX0" fmla="*/ 1167473 w 1167494"/>
              <a:gd name="connsiteY0" fmla="*/ 0 h 1881641"/>
              <a:gd name="connsiteX1" fmla="*/ 1167493 w 1167494"/>
              <a:gd name="connsiteY1" fmla="*/ 0 h 1881641"/>
              <a:gd name="connsiteX2" fmla="*/ 1167493 w 1167494"/>
              <a:gd name="connsiteY2" fmla="*/ 714148 h 1881641"/>
              <a:gd name="connsiteX3" fmla="*/ 1166666 w 1167494"/>
              <a:gd name="connsiteY3" fmla="*/ 730534 h 1881641"/>
              <a:gd name="connsiteX4" fmla="*/ 1167494 w 1167494"/>
              <a:gd name="connsiteY4" fmla="*/ 730534 h 1881641"/>
              <a:gd name="connsiteX5" fmla="*/ 1167494 w 1167494"/>
              <a:gd name="connsiteY5" fmla="*/ 1378059 h 1881641"/>
              <a:gd name="connsiteX6" fmla="*/ 1167493 w 1167494"/>
              <a:gd name="connsiteY6" fmla="*/ 1378059 h 1881641"/>
              <a:gd name="connsiteX7" fmla="*/ 1167493 w 1167494"/>
              <a:gd name="connsiteY7" fmla="*/ 1881641 h 1881641"/>
              <a:gd name="connsiteX8" fmla="*/ 0 w 1167494"/>
              <a:gd name="connsiteY8" fmla="*/ 1881641 h 1881641"/>
              <a:gd name="connsiteX9" fmla="*/ 0 w 1167494"/>
              <a:gd name="connsiteY9" fmla="*/ 1234116 h 1881641"/>
              <a:gd name="connsiteX10" fmla="*/ 0 w 1167494"/>
              <a:gd name="connsiteY10" fmla="*/ 1167492 h 1881641"/>
              <a:gd name="connsiteX11" fmla="*/ 1048124 w 1167494"/>
              <a:gd name="connsiteY11" fmla="*/ 6027 h 188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494" h="1881641">
                <a:moveTo>
                  <a:pt x="1167473" y="0"/>
                </a:moveTo>
                <a:lnTo>
                  <a:pt x="1167493" y="0"/>
                </a:lnTo>
                <a:lnTo>
                  <a:pt x="1167493" y="714148"/>
                </a:lnTo>
                <a:lnTo>
                  <a:pt x="1166666" y="730534"/>
                </a:lnTo>
                <a:lnTo>
                  <a:pt x="1167494" y="730534"/>
                </a:lnTo>
                <a:lnTo>
                  <a:pt x="1167494" y="1378059"/>
                </a:lnTo>
                <a:lnTo>
                  <a:pt x="1167493" y="1378059"/>
                </a:lnTo>
                <a:lnTo>
                  <a:pt x="1167493" y="1881641"/>
                </a:lnTo>
                <a:lnTo>
                  <a:pt x="0" y="1881641"/>
                </a:lnTo>
                <a:lnTo>
                  <a:pt x="0" y="1234116"/>
                </a:lnTo>
                <a:lnTo>
                  <a:pt x="0" y="1167492"/>
                </a:lnTo>
                <a:cubicBezTo>
                  <a:pt x="0" y="563002"/>
                  <a:pt x="459408" y="65814"/>
                  <a:pt x="1048124" y="60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221FFDB-AAE2-5943-97A1-82D66AE05DB4}"/>
              </a:ext>
            </a:extLst>
          </p:cNvPr>
          <p:cNvSpPr/>
          <p:nvPr userDrawn="1"/>
        </p:nvSpPr>
        <p:spPr>
          <a:xfrm>
            <a:off x="10334091" y="2737752"/>
            <a:ext cx="1380830" cy="138083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2E58EEF7-63CA-A845-BAC4-9D3BE05918B5}"/>
              </a:ext>
            </a:extLst>
          </p:cNvPr>
          <p:cNvSpPr/>
          <p:nvPr userDrawn="1"/>
        </p:nvSpPr>
        <p:spPr>
          <a:xfrm rot="16200000" flipH="1">
            <a:off x="10667432" y="5333432"/>
            <a:ext cx="1881641" cy="1167493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757A4624-D8ED-2E4B-AF8C-00DFA6A72D5F}"/>
              </a:ext>
            </a:extLst>
          </p:cNvPr>
          <p:cNvSpPr/>
          <p:nvPr userDrawn="1"/>
        </p:nvSpPr>
        <p:spPr>
          <a:xfrm flipV="1">
            <a:off x="9857012" y="3651505"/>
            <a:ext cx="1325563" cy="1325563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DF312EF8-91BE-5946-BE31-8CFE107A2FEA}"/>
              </a:ext>
            </a:extLst>
          </p:cNvPr>
          <p:cNvSpPr/>
          <p:nvPr userDrawn="1"/>
        </p:nvSpPr>
        <p:spPr>
          <a:xfrm flipH="1" flipV="1">
            <a:off x="9857013" y="4976359"/>
            <a:ext cx="1167494" cy="1881641"/>
          </a:xfrm>
          <a:custGeom>
            <a:avLst/>
            <a:gdLst>
              <a:gd name="connsiteX0" fmla="*/ 1167473 w 1167494"/>
              <a:gd name="connsiteY0" fmla="*/ 0 h 1881641"/>
              <a:gd name="connsiteX1" fmla="*/ 1167493 w 1167494"/>
              <a:gd name="connsiteY1" fmla="*/ 0 h 1881641"/>
              <a:gd name="connsiteX2" fmla="*/ 1167493 w 1167494"/>
              <a:gd name="connsiteY2" fmla="*/ 714148 h 1881641"/>
              <a:gd name="connsiteX3" fmla="*/ 1166666 w 1167494"/>
              <a:gd name="connsiteY3" fmla="*/ 730534 h 1881641"/>
              <a:gd name="connsiteX4" fmla="*/ 1167494 w 1167494"/>
              <a:gd name="connsiteY4" fmla="*/ 730534 h 1881641"/>
              <a:gd name="connsiteX5" fmla="*/ 1167494 w 1167494"/>
              <a:gd name="connsiteY5" fmla="*/ 1378059 h 1881641"/>
              <a:gd name="connsiteX6" fmla="*/ 1167493 w 1167494"/>
              <a:gd name="connsiteY6" fmla="*/ 1378059 h 1881641"/>
              <a:gd name="connsiteX7" fmla="*/ 1167493 w 1167494"/>
              <a:gd name="connsiteY7" fmla="*/ 1881641 h 1881641"/>
              <a:gd name="connsiteX8" fmla="*/ 0 w 1167494"/>
              <a:gd name="connsiteY8" fmla="*/ 1881641 h 1881641"/>
              <a:gd name="connsiteX9" fmla="*/ 0 w 1167494"/>
              <a:gd name="connsiteY9" fmla="*/ 1234116 h 1881641"/>
              <a:gd name="connsiteX10" fmla="*/ 0 w 1167494"/>
              <a:gd name="connsiteY10" fmla="*/ 1167492 h 1881641"/>
              <a:gd name="connsiteX11" fmla="*/ 1048124 w 1167494"/>
              <a:gd name="connsiteY11" fmla="*/ 6027 h 188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494" h="1881641">
                <a:moveTo>
                  <a:pt x="1167473" y="0"/>
                </a:moveTo>
                <a:lnTo>
                  <a:pt x="1167493" y="0"/>
                </a:lnTo>
                <a:lnTo>
                  <a:pt x="1167493" y="714148"/>
                </a:lnTo>
                <a:lnTo>
                  <a:pt x="1166666" y="730534"/>
                </a:lnTo>
                <a:lnTo>
                  <a:pt x="1167494" y="730534"/>
                </a:lnTo>
                <a:lnTo>
                  <a:pt x="1167494" y="1378059"/>
                </a:lnTo>
                <a:lnTo>
                  <a:pt x="1167493" y="1378059"/>
                </a:lnTo>
                <a:lnTo>
                  <a:pt x="1167493" y="1881641"/>
                </a:lnTo>
                <a:lnTo>
                  <a:pt x="0" y="1881641"/>
                </a:lnTo>
                <a:lnTo>
                  <a:pt x="0" y="1234116"/>
                </a:lnTo>
                <a:lnTo>
                  <a:pt x="0" y="1167492"/>
                </a:lnTo>
                <a:cubicBezTo>
                  <a:pt x="0" y="563002"/>
                  <a:pt x="459408" y="65814"/>
                  <a:pt x="1048124" y="60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419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team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1">
            <a:extLst>
              <a:ext uri="{FF2B5EF4-FFF2-40B4-BE49-F238E27FC236}">
                <a16:creationId xmlns:a16="http://schemas.microsoft.com/office/drawing/2014/main" id="{6825B690-1AD7-4243-AC42-D2CF19B7B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30" y="381000"/>
            <a:ext cx="10678142" cy="1325563"/>
          </a:xfrm>
        </p:spPr>
        <p:txBody>
          <a:bodyPr lIns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429" y="2068734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1825005B-0520-EC49-9A5C-554CB70038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0430" y="2994545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B6697B92-AF89-2C46-BC1E-6CB47E8EA4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0429" y="3379791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3" name="Picture Placeholder 23">
            <a:extLst>
              <a:ext uri="{FF2B5EF4-FFF2-40B4-BE49-F238E27FC236}">
                <a16:creationId xmlns:a16="http://schemas.microsoft.com/office/drawing/2014/main" id="{FA9FEBB0-45F1-DF45-89C4-B343F8B20BA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549397" y="2068734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EF331731-A7FC-C245-A9C1-0B1A2E994DB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49398" y="2994545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313B974E-E762-EE48-B2DF-C8F10DF7344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49397" y="3379791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Picture Placeholder 23">
            <a:extLst>
              <a:ext uri="{FF2B5EF4-FFF2-40B4-BE49-F238E27FC236}">
                <a16:creationId xmlns:a16="http://schemas.microsoft.com/office/drawing/2014/main" id="{8BA62E8C-79E6-D245-B706-FFB1E051B2D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348367" y="2068734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4199EE50-5386-0446-8ADA-23C1B0D6EA4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48368" y="2994545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8" name="Text Placeholder 28">
            <a:extLst>
              <a:ext uri="{FF2B5EF4-FFF2-40B4-BE49-F238E27FC236}">
                <a16:creationId xmlns:a16="http://schemas.microsoft.com/office/drawing/2014/main" id="{478AB5CA-B5A5-934D-BF51-1485953A703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48367" y="3379791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9" name="Picture Placeholder 23">
            <a:extLst>
              <a:ext uri="{FF2B5EF4-FFF2-40B4-BE49-F238E27FC236}">
                <a16:creationId xmlns:a16="http://schemas.microsoft.com/office/drawing/2014/main" id="{3D78BE06-1FC7-3C43-BD15-F4137B564B5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147335" y="2068734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0" name="Text Placeholder 28">
            <a:extLst>
              <a:ext uri="{FF2B5EF4-FFF2-40B4-BE49-F238E27FC236}">
                <a16:creationId xmlns:a16="http://schemas.microsoft.com/office/drawing/2014/main" id="{14F01FCC-4797-0343-8739-20331C751C1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47336" y="2994545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33FBE6CA-EC7A-1A4B-ADA3-6B78F2DE09C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47335" y="3379791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2" name="Picture Placeholder 23">
            <a:extLst>
              <a:ext uri="{FF2B5EF4-FFF2-40B4-BE49-F238E27FC236}">
                <a16:creationId xmlns:a16="http://schemas.microsoft.com/office/drawing/2014/main" id="{6DD7CCE4-AD48-B64F-909E-F88961FBDFC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50429" y="4118551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076E7E2-3D95-EA47-BF86-444615F1F1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50430" y="5044362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4" name="Text Placeholder 28">
            <a:extLst>
              <a:ext uri="{FF2B5EF4-FFF2-40B4-BE49-F238E27FC236}">
                <a16:creationId xmlns:a16="http://schemas.microsoft.com/office/drawing/2014/main" id="{612499D2-373C-3940-97A5-FCA8B245BE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50429" y="5429608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5" name="Picture Placeholder 23">
            <a:extLst>
              <a:ext uri="{FF2B5EF4-FFF2-40B4-BE49-F238E27FC236}">
                <a16:creationId xmlns:a16="http://schemas.microsoft.com/office/drawing/2014/main" id="{24B34D6D-4F7E-3942-B8D7-9970BDE53C10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549397" y="4118551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6" name="Text Placeholder 28">
            <a:extLst>
              <a:ext uri="{FF2B5EF4-FFF2-40B4-BE49-F238E27FC236}">
                <a16:creationId xmlns:a16="http://schemas.microsoft.com/office/drawing/2014/main" id="{D34EDB1D-7E85-D242-B6AE-F6D6907D325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49398" y="5044362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3E3BFFF0-114B-6D42-B5E0-8020AC2E26B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549397" y="5429608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8" name="Picture Placeholder 23">
            <a:extLst>
              <a:ext uri="{FF2B5EF4-FFF2-40B4-BE49-F238E27FC236}">
                <a16:creationId xmlns:a16="http://schemas.microsoft.com/office/drawing/2014/main" id="{EB4488EE-E854-724E-95AE-B9943EE249E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348367" y="4118551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C5551B4D-583E-D644-9069-EC096CE76F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348368" y="5044362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0" name="Text Placeholder 28">
            <a:extLst>
              <a:ext uri="{FF2B5EF4-FFF2-40B4-BE49-F238E27FC236}">
                <a16:creationId xmlns:a16="http://schemas.microsoft.com/office/drawing/2014/main" id="{E30C4783-1643-2243-BB4F-E99E04D9216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348367" y="5429608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1" name="Picture Placeholder 23">
            <a:extLst>
              <a:ext uri="{FF2B5EF4-FFF2-40B4-BE49-F238E27FC236}">
                <a16:creationId xmlns:a16="http://schemas.microsoft.com/office/drawing/2014/main" id="{7BBADCE0-02E8-3249-8CBA-17D3783DFE7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147335" y="4118551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2" name="Text Placeholder 28">
            <a:extLst>
              <a:ext uri="{FF2B5EF4-FFF2-40B4-BE49-F238E27FC236}">
                <a16:creationId xmlns:a16="http://schemas.microsoft.com/office/drawing/2014/main" id="{8D294C40-97E4-FF4F-8A02-10FC7D0EE8B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147336" y="5044362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3" name="Text Placeholder 28">
            <a:extLst>
              <a:ext uri="{FF2B5EF4-FFF2-40B4-BE49-F238E27FC236}">
                <a16:creationId xmlns:a16="http://schemas.microsoft.com/office/drawing/2014/main" id="{8B38241F-01B5-574C-A827-67C6352C463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147335" y="5429608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0445668-2DC5-E84C-8B16-922BC95F13F2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75594855-01E8-5A4B-B2B8-E2ECEF879100}" type="datetime1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D9227732-A878-814C-8621-64ED1B2CCF9F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CE9F02AC-6DFB-0C47-BC8E-4B0594007F3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721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B562DF68-3089-814D-8A14-C651FE91885E}" type="datetime1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9" r:id="rId4"/>
    <p:sldLayoutId id="2147483660" r:id="rId5"/>
    <p:sldLayoutId id="2147483661" r:id="rId6"/>
    <p:sldLayoutId id="2147483654" r:id="rId7"/>
    <p:sldLayoutId id="2147483658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HEIC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3" y="1122363"/>
            <a:ext cx="7096933" cy="2387600"/>
          </a:xfrm>
        </p:spPr>
        <p:txBody>
          <a:bodyPr/>
          <a:lstStyle/>
          <a:p>
            <a:pPr algn="ctr"/>
            <a:br>
              <a:rPr lang="en-US" dirty="0"/>
            </a:br>
            <a:br>
              <a:rPr lang="en-US" sz="3600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</a:rPr>
              <a:t>Phi Theta Kappa Honor Society</a:t>
            </a:r>
            <a:br>
              <a:rPr lang="en-US" sz="3600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</a:rPr>
              <a:t>Beta Beta Epsilon Chapter </a:t>
            </a:r>
            <a:br>
              <a:rPr lang="en-US" sz="3600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</a:rPr>
              <a:t>Accomplishments</a:t>
            </a:r>
            <a:br>
              <a:rPr lang="en-US" sz="3600" dirty="0">
                <a:solidFill>
                  <a:srgbClr val="0070C0"/>
                </a:solidFill>
              </a:rPr>
            </a:br>
            <a:r>
              <a:rPr lang="en-US" sz="3600" dirty="0"/>
              <a:t>Great Basin College </a:t>
            </a:r>
            <a:br>
              <a:rPr lang="en-US" sz="3600" dirty="0"/>
            </a:br>
            <a:r>
              <a:rPr lang="en-US" sz="3200" dirty="0"/>
              <a:t>2022 – 2023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68D447-28D3-4F5F-B2DC-FD67E9015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34" y="3602038"/>
            <a:ext cx="9414934" cy="2544762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rgbClr val="00B0F0"/>
                </a:solidFill>
              </a:rPr>
              <a:t>Co-Advisors: </a:t>
            </a:r>
          </a:p>
          <a:p>
            <a:pPr algn="ctr"/>
            <a:r>
              <a:rPr lang="en-US" sz="2400" dirty="0"/>
              <a:t>Professor Lynette Macfarlan &amp; Instructor Jennifer Stieger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CA2C4F-40B5-FBC5-030C-3272AE75B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325" y="4729847"/>
            <a:ext cx="3393268" cy="2011579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A743B-0009-AB88-1CE4-748467C55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136526"/>
            <a:ext cx="9779183" cy="820207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Beta Beta Epsilon Officer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722C0-6A54-B137-03AE-7D6F7DCDB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409" y="1151467"/>
            <a:ext cx="9779182" cy="5204883"/>
          </a:xfrm>
        </p:spPr>
        <p:txBody>
          <a:bodyPr/>
          <a:lstStyle/>
          <a:p>
            <a:pPr algn="ctr"/>
            <a:r>
              <a:rPr lang="en-US" sz="1800" b="1" dirty="0">
                <a:solidFill>
                  <a:srgbClr val="002060"/>
                </a:solidFill>
              </a:rPr>
              <a:t>Phi Theta Kappa Mission: </a:t>
            </a:r>
            <a:r>
              <a:rPr lang="en-US" sz="1800" dirty="0">
                <a:solidFill>
                  <a:srgbClr val="002060"/>
                </a:solidFill>
              </a:rPr>
              <a:t>The mission of Phi Theta Kappa is to recognize academic achievement of college students and to provide opportunities for them to grow as scholars and leaders.</a:t>
            </a:r>
            <a:endParaRPr lang="en-US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48D84-5178-92A7-1758-60DDA28B994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D9C8446-696E-6942-B6C8-CC9CAD0B34E0}" type="datetime1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23D35-683D-C486-6205-0E470691E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75467" y="6356350"/>
            <a:ext cx="5477933" cy="365125"/>
          </a:xfrm>
        </p:spPr>
        <p:txBody>
          <a:bodyPr/>
          <a:lstStyle/>
          <a:p>
            <a:r>
              <a:rPr lang="en-US" dirty="0"/>
              <a:t>Beta Beta Epsilon Accomplishments, 2022 – 203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005CA-8998-91D6-A582-7C6F63545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BFF3FE-FE09-243E-A3A4-016FA9693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066" y="1724686"/>
            <a:ext cx="6087168" cy="463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65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A743B-0009-AB88-1CE4-748467C55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136526"/>
            <a:ext cx="9779183" cy="820207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Beta Beta Epsilon Officer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722C0-6A54-B137-03AE-7D6F7DCDB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409" y="1151467"/>
            <a:ext cx="9779182" cy="5204883"/>
          </a:xfrm>
        </p:spPr>
        <p:txBody>
          <a:bodyPr/>
          <a:lstStyle/>
          <a:p>
            <a:pPr algn="ctr"/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“You Matter Foster Child Campaign” Luncheon &amp; Social</a:t>
            </a:r>
          </a:p>
          <a:p>
            <a:pPr algn="ctr"/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Beta Beta Epsilon Members &amp; Officers with Regent, Cathie McAdoo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48D84-5178-92A7-1758-60DDA28B994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D9C8446-696E-6942-B6C8-CC9CAD0B34E0}" type="datetime1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23D35-683D-C486-6205-0E470691E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Beta Beta Epsilon Accomplishments, 2022 – 2023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005CA-8998-91D6-A582-7C6F63545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F47F35-32A7-94C8-1496-7DE46E52F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322" y="1970101"/>
            <a:ext cx="6434046" cy="438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78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A44D8-676F-216C-77A3-CA4A0683E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237068"/>
            <a:ext cx="9779183" cy="982132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005A9E"/>
                </a:solidFill>
              </a:rPr>
              <a:t>Nevada/California Accomplishments, Pomona, California</a:t>
            </a:r>
            <a:br>
              <a:rPr lang="en-US" sz="2800" b="1" dirty="0">
                <a:solidFill>
                  <a:srgbClr val="005A9E"/>
                </a:solidFill>
              </a:rPr>
            </a:br>
            <a:r>
              <a:rPr lang="en-US" sz="2800" b="1" dirty="0">
                <a:solidFill>
                  <a:srgbClr val="005A9E"/>
                </a:solidFill>
              </a:rPr>
              <a:t>From 2020 One–Star Status to 2023 Five-Star Status </a:t>
            </a:r>
            <a:endParaRPr lang="en-US" sz="2800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EDE0144-2454-FA20-E4DF-D27075A0E0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7658" y="2040840"/>
            <a:ext cx="4310441" cy="429172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DFA22-5849-0F69-4BB8-1A86EF623DB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5592931-05C6-8543-8B6E-A8BD29BD5C2B}" type="datetime1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85E1A-AA52-64FB-A19D-9A1ADDA729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Beta </a:t>
            </a:r>
            <a:r>
              <a:rPr lang="en-US" dirty="0" err="1"/>
              <a:t>Beta</a:t>
            </a:r>
            <a:r>
              <a:rPr lang="en-US" dirty="0"/>
              <a:t> Epsilon’s Accomplishments, 2022 – 2023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58CC4-7D98-7B96-506B-7D7AD29B9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4D01BD0-7C86-CC4F-3876-0BB493D0250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167493" y="1677058"/>
            <a:ext cx="4663440" cy="448075"/>
          </a:xfrm>
        </p:spPr>
        <p:txBody>
          <a:bodyPr/>
          <a:lstStyle/>
          <a:p>
            <a:pPr algn="ctr"/>
            <a:r>
              <a:rPr lang="en-US" sz="2000" b="1" i="1" dirty="0">
                <a:solidFill>
                  <a:srgbClr val="00B050"/>
                </a:solidFill>
              </a:rPr>
              <a:t>Distinguished Officer Team </a:t>
            </a:r>
            <a:r>
              <a:rPr lang="en-US" sz="2000" b="1" dirty="0">
                <a:solidFill>
                  <a:srgbClr val="00B050"/>
                </a:solidFill>
              </a:rPr>
              <a:t>Award  </a:t>
            </a:r>
          </a:p>
          <a:p>
            <a:pPr algn="ctr"/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702E874-B0B7-197B-9D93-94A6C705879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83235" y="1811867"/>
            <a:ext cx="4663440" cy="619645"/>
          </a:xfrm>
        </p:spPr>
        <p:txBody>
          <a:bodyPr/>
          <a:lstStyle/>
          <a:p>
            <a:pPr algn="ctr"/>
            <a:r>
              <a:rPr lang="en-US" sz="2000" b="1" i="1" dirty="0">
                <a:solidFill>
                  <a:srgbClr val="00B050"/>
                </a:solidFill>
              </a:rPr>
              <a:t>Five Star Status, Regionally &amp; Nationally</a:t>
            </a:r>
            <a:endParaRPr lang="en-US" sz="2000" dirty="0"/>
          </a:p>
          <a:p>
            <a:endParaRPr lang="en-US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66863F12-C8D0-F8BF-EF11-C157BCA7D4F0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5677341" y="2498698"/>
            <a:ext cx="5875227" cy="303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94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73C49-9BDC-4BAC-0796-571168F78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05070"/>
            <a:ext cx="8596668" cy="1428997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005A9E"/>
                </a:solidFill>
              </a:rPr>
              <a:t>Distinguished Team, HIA, Advisor &amp; Edge Training Awards</a:t>
            </a:r>
            <a:br>
              <a:rPr lang="en-US" sz="2400" b="1" dirty="0">
                <a:solidFill>
                  <a:srgbClr val="005A9E"/>
                </a:solidFill>
              </a:rPr>
            </a:br>
            <a:r>
              <a:rPr lang="en-US" sz="2000" b="1" dirty="0">
                <a:solidFill>
                  <a:srgbClr val="00B050"/>
                </a:solidFill>
              </a:rPr>
              <a:t>Honors in Action: 1</a:t>
            </a:r>
            <a:r>
              <a:rPr lang="en-US" sz="2000" b="1" baseline="30000" dirty="0">
                <a:solidFill>
                  <a:srgbClr val="00B050"/>
                </a:solidFill>
              </a:rPr>
              <a:t>st</a:t>
            </a:r>
            <a:r>
              <a:rPr lang="en-US" sz="2000" b="1" dirty="0">
                <a:solidFill>
                  <a:srgbClr val="00B050"/>
                </a:solidFill>
              </a:rPr>
              <a:t> Place Action Research Award,</a:t>
            </a:r>
            <a:br>
              <a:rPr lang="en-US" sz="2000" b="1" dirty="0">
                <a:solidFill>
                  <a:srgbClr val="00B050"/>
                </a:solidFill>
              </a:rPr>
            </a:br>
            <a:r>
              <a:rPr lang="en-US" sz="2000" b="1" dirty="0">
                <a:solidFill>
                  <a:srgbClr val="00B050"/>
                </a:solidFill>
              </a:rPr>
              <a:t>“The Nostalgia of Play” Supported by Co-Advisor, Jennifer </a:t>
            </a:r>
            <a:r>
              <a:rPr lang="en-US" sz="2000" b="1" dirty="0" err="1">
                <a:solidFill>
                  <a:srgbClr val="00B050"/>
                </a:solidFill>
              </a:rPr>
              <a:t>Stieger</a:t>
            </a:r>
            <a:r>
              <a:rPr lang="en-US" sz="2000" b="1" dirty="0">
                <a:solidFill>
                  <a:srgbClr val="00B050"/>
                </a:solidFill>
              </a:rPr>
              <a:t> </a:t>
            </a:r>
            <a:br>
              <a:rPr lang="en-US" sz="2400" dirty="0">
                <a:solidFill>
                  <a:srgbClr val="00B050"/>
                </a:solidFill>
              </a:rPr>
            </a:br>
            <a:r>
              <a:rPr lang="en-US" sz="2000" dirty="0">
                <a:solidFill>
                  <a:srgbClr val="005A9E"/>
                </a:solidFill>
              </a:rPr>
              <a:t>Regional Conference, Pomona, California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853BFD-4A83-B2A5-2827-C68D92C8C0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6782" t="25474" r="18283" b="31196"/>
          <a:stretch/>
        </p:blipFill>
        <p:spPr>
          <a:xfrm>
            <a:off x="9365855" y="1990177"/>
            <a:ext cx="2437313" cy="311343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FDBC5D0-3F38-867A-9A03-B27612EAE1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-4204" t="41710" r="71252" b="33910"/>
          <a:stretch/>
        </p:blipFill>
        <p:spPr>
          <a:xfrm>
            <a:off x="0" y="3377703"/>
            <a:ext cx="2919672" cy="289374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807DB6-EE4B-F4B4-16DA-90C7EAA5D2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00" t="33197" r="26610" b="27179"/>
          <a:stretch/>
        </p:blipFill>
        <p:spPr>
          <a:xfrm>
            <a:off x="6533878" y="3429000"/>
            <a:ext cx="2436682" cy="302260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25DD98-8825-5FC6-82FB-FC8350A66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2558" y="5124027"/>
            <a:ext cx="632980" cy="4659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E772FC-86C4-75E0-D98B-8F61664E8B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1109" y="4792824"/>
            <a:ext cx="632980" cy="4659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3D905B-EB83-A143-F5A8-0146908FEC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4119" y="5149635"/>
            <a:ext cx="632980" cy="4659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A01C3D-649F-6F29-C0CD-6BBF458AA4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989" y="1813291"/>
            <a:ext cx="632980" cy="4659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CD673F-C677-6B7E-1907-A6F58D2924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922" y="2427491"/>
            <a:ext cx="632980" cy="4659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A21DB8-2FD3-819B-E251-21618568C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1957" y="2427492"/>
            <a:ext cx="632980" cy="4659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B59D25-C45B-DA06-5E10-799856C2F3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5795" y="1907077"/>
            <a:ext cx="634039" cy="4633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994275-02B4-672D-5679-234179CD80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579" y="2458418"/>
            <a:ext cx="632980" cy="4659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C30D44-D9E0-663F-1C0E-E45FEE7DC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9834" y="2477806"/>
            <a:ext cx="632980" cy="4659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AF0219-ADA3-2D89-F19E-56B2B05004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8247" y="5717641"/>
            <a:ext cx="2662745" cy="9352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8B67CFF-7DB4-FE74-C835-06F34169A82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267"/>
          <a:stretch/>
        </p:blipFill>
        <p:spPr>
          <a:xfrm>
            <a:off x="3949865" y="1907077"/>
            <a:ext cx="1499279" cy="269442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64346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A226A-90FD-76A5-D64F-1907DE4CF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77893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Accomplishments ~ 2022-2023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87211-50B0-7AEF-987B-2B8ECE442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527" y="1303867"/>
            <a:ext cx="11111345" cy="505248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1" dirty="0"/>
              <a:t>“Board of Regents Phi Theta Kappa Presentation” </a:t>
            </a:r>
            <a:r>
              <a:rPr lang="en-US" sz="1800" dirty="0"/>
              <a:t>– In the fall of 2022, the PTK Officers presented to 13 Regents and 8 College Presidents focusing on community service initiatives aligned with the GBC mission, </a:t>
            </a:r>
            <a:r>
              <a:rPr lang="en-US" sz="1800" i="1" dirty="0"/>
              <a:t>Core Theme 2: Build bridges and create partnerships with entities external to GBC as appropriate to fulfill the GBC mission. </a:t>
            </a:r>
            <a:r>
              <a:rPr lang="en-US" sz="1800" dirty="0"/>
              <a:t>The presentation highlighted successful food drives in 2021 – 2022 during a pandemic and the “You Matter Foster Child Campaign” which was launched in September of 2022.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1" dirty="0"/>
              <a:t>“Presentation to GBC Foundation” </a:t>
            </a:r>
            <a:r>
              <a:rPr lang="en-US" sz="1800" dirty="0"/>
              <a:t>– The PTK officers and members shared their altruistic food drive accomplishments with the trustees, and highlighted the up-coming event, “You Matter Foster Child Campaign. In addition, the student requested funding to attend regional &amp; national PTK conferences. The foundation granted the students $6,000.00 which was double by a private citizen match of $6,000.00. This enabled the students to attend both the PTK NV/CA Regional Conference March and the PTK National Conference in April.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1" dirty="0"/>
              <a:t>“You Matter Foster Child Campaign” – </a:t>
            </a:r>
            <a:r>
              <a:rPr lang="en-US" sz="1800" dirty="0"/>
              <a:t>The PTK students partnered with the Rural NV Division of Child &amp; Family Services, Nye County Division of Child &amp; Family Services, CASA, GBC Student Government Association, Lakeshore Learning Materials, Nevada Early Intervention, GBC Social Work Program, GBC Classified Staff, and Nevada Gold</a:t>
            </a:r>
            <a:r>
              <a:rPr lang="en-US" sz="1800" b="1" dirty="0"/>
              <a:t> </a:t>
            </a:r>
            <a:r>
              <a:rPr lang="en-US" sz="1800" dirty="0"/>
              <a:t>Mines.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218AB-CEBA-FF45-DACC-2326A0A4DC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31468"/>
            <a:ext cx="4114800" cy="365125"/>
          </a:xfrm>
        </p:spPr>
        <p:txBody>
          <a:bodyPr/>
          <a:lstStyle/>
          <a:p>
            <a:r>
              <a:rPr lang="en-US" dirty="0"/>
              <a:t>Beta </a:t>
            </a:r>
            <a:r>
              <a:rPr lang="en-US" dirty="0" err="1"/>
              <a:t>Beta</a:t>
            </a:r>
            <a:r>
              <a:rPr lang="en-US" dirty="0"/>
              <a:t> Epsilon Accomplishments, 2022 – 2023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75AF7-2D2B-D2A9-C186-689911FE3F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555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A226A-90FD-76A5-D64F-1907DE4CF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62653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Accomplishments ~ 2022-2023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87211-50B0-7AEF-987B-2B8ECE442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534" y="1007533"/>
            <a:ext cx="10574866" cy="534881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1" dirty="0"/>
              <a:t>“You Matter Foster Child Campaign” </a:t>
            </a:r>
            <a:r>
              <a:rPr lang="en-US" sz="1800" dirty="0"/>
              <a:t>– Continued: Due to gratuitous giving in five communities, Battle Mountain, Elko, Pahrump, Ely, and Winnemucca, over 400 foster children in transition from home to foster care received brand-new essential items: </a:t>
            </a:r>
            <a:r>
              <a:rPr lang="en-US" sz="1800" b="1" dirty="0">
                <a:solidFill>
                  <a:schemeClr val="tx1"/>
                </a:solidFill>
              </a:rPr>
              <a:t>Total “You Matter” Bags Donated Campus-Wide</a:t>
            </a:r>
            <a:r>
              <a:rPr lang="en-US" sz="1800" dirty="0">
                <a:solidFill>
                  <a:schemeClr val="tx1"/>
                </a:solidFill>
              </a:rPr>
              <a:t>: 551; </a:t>
            </a:r>
            <a:r>
              <a:rPr lang="en-US" sz="1800" b="1" dirty="0">
                <a:solidFill>
                  <a:schemeClr val="tx1"/>
                </a:solidFill>
              </a:rPr>
              <a:t>Total Diaper Donations: </a:t>
            </a:r>
            <a:r>
              <a:rPr lang="en-US" sz="1800" dirty="0">
                <a:solidFill>
                  <a:schemeClr val="tx1"/>
                </a:solidFill>
              </a:rPr>
              <a:t>7,500; </a:t>
            </a:r>
            <a:r>
              <a:rPr lang="en-US" sz="1800" b="1" dirty="0">
                <a:solidFill>
                  <a:schemeClr val="tx1"/>
                </a:solidFill>
              </a:rPr>
              <a:t>Total Cash Donations:</a:t>
            </a:r>
            <a:r>
              <a:rPr lang="en-US" sz="1800" dirty="0">
                <a:solidFill>
                  <a:schemeClr val="tx1"/>
                </a:solidFill>
              </a:rPr>
              <a:t> $450.00; </a:t>
            </a:r>
            <a:r>
              <a:rPr lang="en-US" sz="1800" b="1" dirty="0">
                <a:solidFill>
                  <a:schemeClr val="tx1"/>
                </a:solidFill>
              </a:rPr>
              <a:t>Total Items to Include Miscellaneous Donations: </a:t>
            </a:r>
            <a:r>
              <a:rPr lang="en-US" sz="1800" dirty="0">
                <a:solidFill>
                  <a:schemeClr val="tx1"/>
                </a:solidFill>
              </a:rPr>
              <a:t>12,100, and </a:t>
            </a:r>
            <a:r>
              <a:rPr lang="en-US" sz="1800" b="1" dirty="0">
                <a:solidFill>
                  <a:schemeClr val="tx1"/>
                </a:solidFill>
              </a:rPr>
              <a:t>Total Gift Card Donations for Teens: </a:t>
            </a:r>
            <a:r>
              <a:rPr lang="en-US" sz="1800" dirty="0">
                <a:solidFill>
                  <a:schemeClr val="tx1"/>
                </a:solidFill>
              </a:rPr>
              <a:t>$3,485.00. The to-bags, diapers, gift cards, and additional items were delivered to the Rural Division of Child &amp; Family Services in four communities on November 16, 2022.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1" dirty="0"/>
              <a:t>“Eric Litwin, International Children’s Author &amp; Performing Artist” – </a:t>
            </a:r>
            <a:r>
              <a:rPr lang="en-US" sz="1800" dirty="0"/>
              <a:t>The Beta Beta Epsilon students exercised their leadership skills by organizing a children’s concert at the Elko Convention Center in March of 2023. The event was a huge success with 750 children and their families in attendance. Nevada Gold Mines, Children Cabinet, and the Elko County Early Childhood Advisory Council provided funding for the event. Ten non-profit organizations provided free literacy materials and storybooks for all children in attendance.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1" dirty="0"/>
              <a:t>“PTK Regional Conference, Cal Poly State, Pomona, California” – </a:t>
            </a:r>
            <a:r>
              <a:rPr lang="en-US" sz="1800" dirty="0"/>
              <a:t>Three Beta Beta Epsilon students and their advisor, Lynette Macfarlan, attended the first regional PTK conference in GBC history. The students received an award for Five-Star status, the </a:t>
            </a:r>
            <a:r>
              <a:rPr lang="en-US" sz="1800" i="1" dirty="0"/>
              <a:t>New Advisor Paragon Award</a:t>
            </a:r>
            <a:r>
              <a:rPr lang="en-US" sz="1800" dirty="0"/>
              <a:t>, the </a:t>
            </a:r>
            <a:r>
              <a:rPr lang="en-US" sz="1800" i="1" dirty="0"/>
              <a:t>Most Distinguished Officer Team </a:t>
            </a:r>
            <a:r>
              <a:rPr lang="en-US" sz="1800" dirty="0"/>
              <a:t>in the Region, </a:t>
            </a:r>
            <a:r>
              <a:rPr lang="en-US" sz="1800" i="1" dirty="0"/>
              <a:t>Edge Leadership Training </a:t>
            </a:r>
            <a:r>
              <a:rPr lang="en-US" sz="1800" dirty="0"/>
              <a:t>Recognition, and </a:t>
            </a:r>
            <a:r>
              <a:rPr lang="en-US" sz="1800" i="1" dirty="0"/>
              <a:t>1</a:t>
            </a:r>
            <a:r>
              <a:rPr lang="en-US" sz="1800" i="1" baseline="30000" dirty="0"/>
              <a:t>st</a:t>
            </a:r>
            <a:r>
              <a:rPr lang="en-US" sz="1800" i="1" dirty="0"/>
              <a:t> place </a:t>
            </a:r>
            <a:r>
              <a:rPr lang="en-US" sz="1800" dirty="0"/>
              <a:t>for their </a:t>
            </a:r>
            <a:r>
              <a:rPr lang="en-US" sz="1800" i="1" dirty="0"/>
              <a:t>Honors in Action Research Project, “The Nostalgia of Play.”</a:t>
            </a:r>
            <a:endParaRPr lang="en-US" sz="1800" b="1" i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218AB-CEBA-FF45-DACC-2326A0A4DC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PTK Catalyst Conference, Spring 2023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75AF7-2D2B-D2A9-C186-689911FE3F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802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51520B0-8A38-22D5-8164-C08375F21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5222281" cy="132080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rgbClr val="0070C0"/>
                </a:solidFill>
              </a:rPr>
              <a:t>National Catalyst PTK Accomplishments</a:t>
            </a:r>
            <a:br>
              <a:rPr lang="en-US" sz="2800" b="1" dirty="0">
                <a:solidFill>
                  <a:srgbClr val="0070C0"/>
                </a:solidFill>
              </a:rPr>
            </a:br>
            <a:r>
              <a:rPr lang="en-US" sz="2800" b="1" dirty="0">
                <a:solidFill>
                  <a:srgbClr val="0070C0"/>
                </a:solidFill>
              </a:rPr>
              <a:t>Columbus, Ohio ~ April 2023</a:t>
            </a:r>
            <a:br>
              <a:rPr lang="en-US" sz="2800" b="1" dirty="0">
                <a:solidFill>
                  <a:srgbClr val="0070C0"/>
                </a:solidFill>
              </a:rPr>
            </a:br>
            <a:r>
              <a:rPr lang="en-US" sz="2800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D514F5-BC9D-827B-A2F7-6F742FB58A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" b="3882"/>
          <a:stretch/>
        </p:blipFill>
        <p:spPr>
          <a:xfrm>
            <a:off x="6458747" y="669639"/>
            <a:ext cx="4131465" cy="252152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7" name="Content Placeholder 36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33B2C0BB-3D91-0797-C54B-344D6EE4F5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5" t="24002" r="-1"/>
          <a:stretch/>
        </p:blipFill>
        <p:spPr>
          <a:xfrm>
            <a:off x="5899615" y="3471334"/>
            <a:ext cx="5204832" cy="2912534"/>
          </a:xfr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5D4E36E-3C9C-3446-E73D-AFB7996FE7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77" t="26704" r="5264" b="12796"/>
          <a:stretch/>
        </p:blipFill>
        <p:spPr>
          <a:xfrm>
            <a:off x="846097" y="2190750"/>
            <a:ext cx="4483248" cy="414337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4389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D9D51-F33C-6BF5-8F83-695E95482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922867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Accomplishments ~ 2022-2023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D77F8-CDDE-1EB0-A847-5DFDF490D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945" y="1549400"/>
            <a:ext cx="9779183" cy="492759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“PTK National/International Conference” – </a:t>
            </a:r>
            <a:r>
              <a:rPr lang="en-US" sz="1800" dirty="0"/>
              <a:t>Four Beta Beta Epsilon Students and two advisors attended, for the first time in GBC history, the </a:t>
            </a:r>
            <a:r>
              <a:rPr lang="en-US" sz="1800" i="1" dirty="0"/>
              <a:t>Catalyst Conference </a:t>
            </a:r>
            <a:r>
              <a:rPr lang="en-US" sz="1800" dirty="0"/>
              <a:t>in Columbus, Ohio in April 2023. The Beta </a:t>
            </a:r>
            <a:r>
              <a:rPr lang="en-US" sz="1800" dirty="0" err="1"/>
              <a:t>Beta</a:t>
            </a:r>
            <a:r>
              <a:rPr lang="en-US" sz="1800" dirty="0"/>
              <a:t> Epsilon students were selected as 1 out of 10 chapters to present their college project, “The You Matter Foster Child Campaign” at a national forum. They shared the stage with Utah Valley College.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During the conference</a:t>
            </a:r>
            <a:r>
              <a:rPr lang="en-US" sz="1800"/>
              <a:t>, the </a:t>
            </a:r>
            <a:r>
              <a:rPr lang="en-US" sz="1800" dirty="0"/>
              <a:t>students won the following international awards.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/>
              <a:t>National PTK New Advisor Paragon Award: Lynette Macfarlan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/>
              <a:t>National PTK Distinguished Officer Team Award: PTK 2022 – 2023 Officers: Yadira Carlos, Maddison Mead, Cindy Holt, Sandro Gamarra, Sarah Crews, and Amanda Halsey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/>
              <a:t>National Student Recognition for organizing college projects that focus on community partnerships with state, national, and global impact 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br>
              <a:rPr lang="en-US" sz="1800" b="1" dirty="0">
                <a:solidFill>
                  <a:srgbClr val="0070C0"/>
                </a:solidFill>
              </a:rPr>
            </a:br>
            <a:endParaRPr lang="en-US" sz="1800" dirty="0"/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en-US" sz="1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E6D8B-2328-A950-77B6-F234C5AE07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D9C8446-696E-6942-B6C8-CC9CAD0B34E0}" type="datetime1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6AFE8-496E-B85C-4FE9-B95D509267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PTK Catalyst Conference, Spring 2023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B8220-4A1D-AB0A-55F5-67796A1353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2890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niversal Color Bloc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8FF"/>
      </a:accent1>
      <a:accent2>
        <a:srgbClr val="DAE5EF"/>
      </a:accent2>
      <a:accent3>
        <a:srgbClr val="637183"/>
      </a:accent3>
      <a:accent4>
        <a:srgbClr val="434E5E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75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versal Color Block_Win32_AP_v2" id="{3EA4D81A-EBDE-431D-8B15-A5A6F500D5A4}" vid="{8EBF5489-0BE1-418D-A69C-2193D304C7E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5334180-0405-413B-834A-44FA9E05AD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5BAB77-79E1-4739-AA51-10C9079186D6}">
  <ds:schemaRefs>
    <ds:schemaRef ds:uri="71af3243-3dd4-4a8d-8c0d-dd76da1f02a5"/>
    <ds:schemaRef ds:uri="230e9df3-be65-4c73-a93b-d1236ebd677e"/>
    <ds:schemaRef ds:uri="http://schemas.microsoft.com/sharepoint/v3"/>
    <ds:schemaRef ds:uri="http://schemas.microsoft.com/office/2006/documentManagement/types"/>
    <ds:schemaRef ds:uri="http://purl.org/dc/elements/1.1/"/>
    <ds:schemaRef ds:uri="http://purl.org/dc/terms/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4A615295-94F6-4CE2-A1B1-6B7E1DAA5A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{B62E7DC3-6D72-426F-976E-7C9F0DE3C6C0}tf45331398_win32</Template>
  <TotalTime>234</TotalTime>
  <Words>925</Words>
  <Application>Microsoft Office PowerPoint</Application>
  <PresentationFormat>Widescreen</PresentationFormat>
  <Paragraphs>44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Tenorite</vt:lpstr>
      <vt:lpstr>Wingdings</vt:lpstr>
      <vt:lpstr>Office Theme</vt:lpstr>
      <vt:lpstr>  Phi Theta Kappa Honor Society Beta Beta Epsilon Chapter  Accomplishments Great Basin College  2022 – 2023 </vt:lpstr>
      <vt:lpstr>Beta Beta Epsilon Officer Team</vt:lpstr>
      <vt:lpstr>Beta Beta Epsilon Officer Team</vt:lpstr>
      <vt:lpstr>Nevada/California Accomplishments, Pomona, California From 2020 One–Star Status to 2023 Five-Star Status </vt:lpstr>
      <vt:lpstr>Distinguished Team, HIA, Advisor &amp; Edge Training Awards Honors in Action: 1st Place Action Research Award, “The Nostalgia of Play” Supported by Co-Advisor, Jennifer Stieger  Regional Conference, Pomona, California </vt:lpstr>
      <vt:lpstr>Accomplishments ~ 2022-2023</vt:lpstr>
      <vt:lpstr>Accomplishments ~ 2022-2023</vt:lpstr>
      <vt:lpstr>National Catalyst PTK Accomplishments Columbus, Ohio ~ April 2023  </vt:lpstr>
      <vt:lpstr>Accomplishments ~ 2022-2023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Phi Theta Kappa Honor Society Beta Beta Epsilon Chapter  Accomplishments Great Basin College  2022 – 2023</dc:title>
  <dc:creator>Lynette Macfarlan</dc:creator>
  <cp:lastModifiedBy>Lynette Macfarlan</cp:lastModifiedBy>
  <cp:revision>13</cp:revision>
  <cp:lastPrinted>2023-05-01T20:42:09Z</cp:lastPrinted>
  <dcterms:created xsi:type="dcterms:W3CDTF">2023-05-01T17:38:58Z</dcterms:created>
  <dcterms:modified xsi:type="dcterms:W3CDTF">2023-05-02T16:10:09Z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